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805" r:id="rId5"/>
  </p:sldMasterIdLst>
  <p:notesMasterIdLst>
    <p:notesMasterId r:id="rId19"/>
  </p:notesMasterIdLst>
  <p:handoutMasterIdLst>
    <p:handoutMasterId r:id="rId20"/>
  </p:handoutMasterIdLst>
  <p:sldIdLst>
    <p:sldId id="907" r:id="rId6"/>
    <p:sldId id="908" r:id="rId7"/>
    <p:sldId id="927" r:id="rId8"/>
    <p:sldId id="928" r:id="rId9"/>
    <p:sldId id="915" r:id="rId10"/>
    <p:sldId id="916" r:id="rId11"/>
    <p:sldId id="917" r:id="rId12"/>
    <p:sldId id="930" r:id="rId13"/>
    <p:sldId id="935" r:id="rId14"/>
    <p:sldId id="931" r:id="rId15"/>
    <p:sldId id="932" r:id="rId16"/>
    <p:sldId id="933" r:id="rId17"/>
    <p:sldId id="934" r:id="rId1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D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81" autoAdjust="0"/>
    <p:restoredTop sz="90909" autoAdjust="0"/>
  </p:normalViewPr>
  <p:slideViewPr>
    <p:cSldViewPr>
      <p:cViewPr>
        <p:scale>
          <a:sx n="109" d="100"/>
          <a:sy n="109" d="100"/>
        </p:scale>
        <p:origin x="-9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6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2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333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2" y="884333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08202CC-E826-47B9-AF15-E94399821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6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2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3" y="4422460"/>
            <a:ext cx="5149638" cy="41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333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2" y="884333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407CA32-5936-4CD9-8A74-018F45DF2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2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0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8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6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1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7CA32-5936-4CD9-8A74-018F45DF29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4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7060_powerPoint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3505200"/>
            <a:ext cx="6858000" cy="1371600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3505200" cy="990600"/>
          </a:xfrm>
        </p:spPr>
        <p:txBody>
          <a:bodyPr/>
          <a:lstStyle>
            <a:lvl1pPr marL="0" indent="0">
              <a:defRPr sz="1400" b="0">
                <a:solidFill>
                  <a:srgbClr val="00408D"/>
                </a:solidFill>
              </a:defRPr>
            </a:lvl1pPr>
          </a:lstStyle>
          <a:p>
            <a:r>
              <a:rPr lang="en-US"/>
              <a:t>Date</a:t>
            </a:r>
          </a:p>
          <a:p>
            <a:r>
              <a:rPr lang="en-US"/>
              <a:t>Name </a:t>
            </a:r>
          </a:p>
          <a:p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E680C-2BEE-441B-828C-B50C2C67F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F8C8-FFA3-4323-A8A2-96C6E725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1714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7" y="5483691"/>
            <a:ext cx="2076779" cy="4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1714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7" y="5483691"/>
            <a:ext cx="2076779" cy="4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" y="199916"/>
            <a:ext cx="2076779" cy="4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6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4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5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918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B129-3D78-4388-BDCA-3A87E23C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930275"/>
            <a:ext cx="5320076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4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934720"/>
            <a:ext cx="5308027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6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9144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3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00800"/>
            <a:ext cx="838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F6916E4-BE68-48BF-8F3A-2BEDDFB20E80}" type="slidenum">
              <a:rPr lang="en-US" sz="1350" smtClean="0">
                <a:solidFill>
                  <a:srgbClr val="666666"/>
                </a:solidFill>
                <a:latin typeface="Arial" panose="020B0604020202020204"/>
                <a:ea typeface="+mn-ea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dirty="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318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00800"/>
            <a:ext cx="838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B8B2BB4-96C5-460F-8925-1F26D12DADCD}" type="slidenum">
              <a:rPr lang="en-US" sz="1350" smtClean="0">
                <a:solidFill>
                  <a:srgbClr val="666666"/>
                </a:solidFill>
                <a:latin typeface="Arial" panose="020B0604020202020204"/>
                <a:ea typeface="+mn-ea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dirty="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5491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43817A78-CFE7-4E08-B25F-7BCD88A98972}" type="slidenum">
              <a:rPr lang="en-US" sz="1350" smtClean="0">
                <a:solidFill>
                  <a:srgbClr val="666666"/>
                </a:solidFill>
                <a:latin typeface="Arial" panose="020B0604020202020204"/>
                <a:ea typeface="+mn-ea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1904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343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A5C22A4-8564-4550-BC6B-15C129677294}" type="slidenum">
              <a:rPr lang="en-US" sz="1350" smtClean="0">
                <a:solidFill>
                  <a:srgbClr val="666666"/>
                </a:solidFill>
                <a:latin typeface="Arial" panose="020B0604020202020204"/>
                <a:ea typeface="+mn-ea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793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>
            <a:off x="2743200" y="0"/>
            <a:ext cx="9144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43817A78-CFE7-4E08-B25F-7BCD88A98972}" type="slidenum">
              <a:rPr lang="en-US" sz="1350" smtClean="0">
                <a:solidFill>
                  <a:srgbClr val="666666"/>
                </a:solidFill>
                <a:latin typeface="Arial" panose="020B0604020202020204"/>
                <a:ea typeface="+mn-ea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0" y="195591"/>
            <a:ext cx="91440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b="1" dirty="0" smtClean="0">
                <a:solidFill>
                  <a:srgbClr val="666666"/>
                </a:solidFill>
                <a:latin typeface="Arial" panose="020B0604020202020204"/>
                <a:ea typeface="+mn-ea"/>
              </a:rPr>
              <a:t>Overview</a:t>
            </a:r>
            <a:r>
              <a:rPr lang="en-US" sz="825" b="1" dirty="0" smtClean="0">
                <a:solidFill>
                  <a:srgbClr val="FFFFFF"/>
                </a:solidFill>
                <a:latin typeface="Arial" panose="020B0604020202020204"/>
                <a:ea typeface="+mn-ea"/>
              </a:rPr>
              <a:t>  </a:t>
            </a:r>
            <a:r>
              <a:rPr lang="en-US" sz="825" b="1" dirty="0" smtClean="0">
                <a:solidFill>
                  <a:srgbClr val="666666"/>
                </a:solidFill>
                <a:latin typeface="Arial" panose="020B0604020202020204"/>
                <a:ea typeface="+mn-ea"/>
              </a:rPr>
              <a:t>       Importance         </a:t>
            </a:r>
            <a:r>
              <a:rPr lang="en-US" sz="825" b="1" dirty="0" smtClean="0">
                <a:solidFill>
                  <a:srgbClr val="FFFFFF"/>
                </a:solidFill>
                <a:latin typeface="Arial" panose="020B0604020202020204"/>
                <a:ea typeface="+mn-ea"/>
              </a:rPr>
              <a:t>Concept</a:t>
            </a:r>
            <a:r>
              <a:rPr lang="en-US" sz="825" b="1" dirty="0" smtClean="0">
                <a:solidFill>
                  <a:srgbClr val="666666"/>
                </a:solidFill>
                <a:latin typeface="Arial" panose="020B0604020202020204"/>
                <a:ea typeface="+mn-ea"/>
              </a:rPr>
              <a:t>         Materials         Bridges         Challenges         Testing         Conclusion</a:t>
            </a:r>
            <a:endParaRPr lang="en-US" sz="825" b="1" dirty="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490126"/>
            <a:ext cx="9144000" cy="5486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06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01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>
            <a:off x="4572000" y="0"/>
            <a:ext cx="9144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43817A78-CFE7-4E08-B25F-7BCD88A98972}" type="slidenum">
              <a:rPr lang="en-US" sz="1350" smtClean="0">
                <a:solidFill>
                  <a:srgbClr val="666666"/>
                </a:solidFill>
                <a:latin typeface="Arial" panose="020B0604020202020204"/>
                <a:ea typeface="+mn-ea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0" y="195591"/>
            <a:ext cx="91440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b="1" dirty="0" smtClean="0">
                <a:solidFill>
                  <a:srgbClr val="666666"/>
                </a:solidFill>
                <a:latin typeface="Arial" panose="020B0604020202020204"/>
                <a:ea typeface="+mn-ea"/>
              </a:rPr>
              <a:t>Overview</a:t>
            </a:r>
            <a:r>
              <a:rPr lang="en-US" sz="825" b="1" dirty="0" smtClean="0">
                <a:solidFill>
                  <a:srgbClr val="FFFFFF"/>
                </a:solidFill>
                <a:latin typeface="Arial" panose="020B0604020202020204"/>
                <a:ea typeface="+mn-ea"/>
              </a:rPr>
              <a:t>  </a:t>
            </a:r>
            <a:r>
              <a:rPr lang="en-US" sz="825" b="1" dirty="0" smtClean="0">
                <a:solidFill>
                  <a:srgbClr val="666666"/>
                </a:solidFill>
                <a:latin typeface="Arial" panose="020B0604020202020204"/>
                <a:ea typeface="+mn-ea"/>
              </a:rPr>
              <a:t>       Importance         Concept         Materials         </a:t>
            </a:r>
            <a:r>
              <a:rPr lang="en-US" sz="825" b="1" dirty="0" smtClean="0">
                <a:solidFill>
                  <a:srgbClr val="FFFFFF"/>
                </a:solidFill>
                <a:latin typeface="Arial" panose="020B0604020202020204"/>
                <a:ea typeface="+mn-ea"/>
              </a:rPr>
              <a:t>Bridges</a:t>
            </a:r>
            <a:r>
              <a:rPr lang="en-US" sz="825" b="1" dirty="0" smtClean="0">
                <a:solidFill>
                  <a:srgbClr val="666666"/>
                </a:solidFill>
                <a:latin typeface="Arial" panose="020B0604020202020204"/>
                <a:ea typeface="+mn-ea"/>
              </a:rPr>
              <a:t>         Challenges         Testing         Conclusion</a:t>
            </a:r>
            <a:endParaRPr lang="en-US" sz="825" b="1" dirty="0">
              <a:solidFill>
                <a:srgbClr val="666666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490126"/>
            <a:ext cx="9144000" cy="5486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06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146B-BD2A-45D9-A2EF-0398F28EC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22A4-8564-4550-BC6B-15C129677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723A-5C4B-4A79-81D1-8C57811CC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6CBB-9A58-4CB5-91AF-26B7D548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DBC0-B6B3-47E8-865E-75047FFD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68C4-F695-4DD8-8E0F-C77710E5E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853D-4024-4B08-A8CC-35D75862F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op corner curv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8432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43246649-077B-4278-8DC5-BDAF77477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82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FF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0408D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408D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08D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57348" lvl="6" algn="ctr" defTabSz="685783"/>
            <a:r>
              <a:rPr lang="en-US" sz="1800" dirty="0" smtClean="0">
                <a:solidFill>
                  <a:srgbClr val="FFFFFF"/>
                </a:solidFill>
              </a:rPr>
              <a:t>‘-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600" dirty="0">
              <a:solidFill>
                <a:srgbClr val="666666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3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8284464" y="6221885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15D2C3-7EB9-F849-9C19-1CC92E2870ED}" type="slidenum">
              <a:rPr lang="en-US" sz="120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" y="199916"/>
            <a:ext cx="2076779" cy="4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bridge/pubs/hif1804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6BE97F-4202-4062-BC03-7AAFBCD2B6C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endParaRPr lang="en-US" dirty="0" smtClean="0">
              <a:solidFill>
                <a:srgbClr val="00408D"/>
              </a:solidFill>
            </a:endParaRPr>
          </a:p>
          <a:p>
            <a:endParaRPr lang="en-US" dirty="0" smtClean="0">
              <a:solidFill>
                <a:srgbClr val="00408D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 smtClean="0">
                <a:solidFill>
                  <a:srgbClr val="00408D"/>
                </a:solidFill>
              </a:rPr>
              <a:t>Fiber Reinforced Polymer Systems</a:t>
            </a:r>
            <a:endParaRPr lang="en-US" dirty="0" smtClean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08D"/>
                </a:solidFill>
              </a:rPr>
              <a:t>Quality Assurance Plan - The Contractor shall be responsible for developing and </a:t>
            </a:r>
            <a:r>
              <a:rPr lang="en-US" dirty="0" smtClean="0">
                <a:solidFill>
                  <a:srgbClr val="00408D"/>
                </a:solidFill>
              </a:rPr>
              <a:t>implementing a </a:t>
            </a:r>
            <a:r>
              <a:rPr lang="en-US" dirty="0">
                <a:solidFill>
                  <a:srgbClr val="00408D"/>
                </a:solidFill>
              </a:rPr>
              <a:t>quality assurance plan for all FRP materials and processes scheduled for </a:t>
            </a:r>
            <a:r>
              <a:rPr lang="en-US" dirty="0" smtClean="0">
                <a:solidFill>
                  <a:srgbClr val="00408D"/>
                </a:solidFill>
              </a:rPr>
              <a:t>use on </a:t>
            </a:r>
            <a:r>
              <a:rPr lang="en-US" dirty="0">
                <a:solidFill>
                  <a:srgbClr val="00408D"/>
                </a:solidFill>
              </a:rPr>
              <a:t>the project. The quality assurance plan must be submitted to and approved by </a:t>
            </a:r>
            <a:r>
              <a:rPr lang="en-US" dirty="0" smtClean="0">
                <a:solidFill>
                  <a:srgbClr val="00408D"/>
                </a:solidFill>
              </a:rPr>
              <a:t>the Engineer </a:t>
            </a:r>
            <a:r>
              <a:rPr lang="en-US" dirty="0">
                <a:solidFill>
                  <a:srgbClr val="00408D"/>
                </a:solidFill>
              </a:rPr>
              <a:t>prior to beginning FRP operations on the project. The plan shall include </a:t>
            </a:r>
            <a:r>
              <a:rPr lang="en-US" dirty="0" smtClean="0">
                <a:solidFill>
                  <a:srgbClr val="00408D"/>
                </a:solidFill>
              </a:rPr>
              <a:t>specific procedures </a:t>
            </a:r>
            <a:r>
              <a:rPr lang="en-US" dirty="0">
                <a:solidFill>
                  <a:srgbClr val="00408D"/>
                </a:solidFill>
              </a:rPr>
              <a:t>for personnel safety, tracking and inspection of all FRP components prior </a:t>
            </a:r>
            <a:r>
              <a:rPr lang="en-US" dirty="0" smtClean="0">
                <a:solidFill>
                  <a:srgbClr val="00408D"/>
                </a:solidFill>
              </a:rPr>
              <a:t>to installation</a:t>
            </a:r>
            <a:r>
              <a:rPr lang="en-US" dirty="0">
                <a:solidFill>
                  <a:srgbClr val="00408D"/>
                </a:solidFill>
              </a:rPr>
              <a:t>, inspection of all prepared surfaces prior to FRP application, inspection </a:t>
            </a:r>
            <a:r>
              <a:rPr lang="en-US" dirty="0" smtClean="0">
                <a:solidFill>
                  <a:srgbClr val="00408D"/>
                </a:solidFill>
              </a:rPr>
              <a:t>of the </a:t>
            </a:r>
            <a:r>
              <a:rPr lang="en-US" dirty="0">
                <a:solidFill>
                  <a:srgbClr val="00408D"/>
                </a:solidFill>
              </a:rPr>
              <a:t>work in progress to assure conformity with specifications, quality assurance </a:t>
            </a:r>
            <a:r>
              <a:rPr lang="en-US" dirty="0" smtClean="0">
                <a:solidFill>
                  <a:srgbClr val="00408D"/>
                </a:solidFill>
              </a:rPr>
              <a:t>samples, inspection </a:t>
            </a:r>
            <a:r>
              <a:rPr lang="en-US" dirty="0">
                <a:solidFill>
                  <a:srgbClr val="00408D"/>
                </a:solidFill>
              </a:rPr>
              <a:t>of all completed work including necessary tests for approval, repair of </a:t>
            </a:r>
            <a:r>
              <a:rPr lang="en-US" dirty="0" smtClean="0">
                <a:solidFill>
                  <a:srgbClr val="00408D"/>
                </a:solidFill>
              </a:rPr>
              <a:t>any defective </a:t>
            </a:r>
            <a:r>
              <a:rPr lang="en-US" dirty="0">
                <a:solidFill>
                  <a:srgbClr val="00408D"/>
                </a:solidFill>
              </a:rPr>
              <a:t>work, and disposal and clean-up. Any part of the work that fails to comply </a:t>
            </a:r>
            <a:r>
              <a:rPr lang="en-US" dirty="0" smtClean="0">
                <a:solidFill>
                  <a:srgbClr val="00408D"/>
                </a:solidFill>
              </a:rPr>
              <a:t>with the </a:t>
            </a:r>
            <a:r>
              <a:rPr lang="en-US" dirty="0">
                <a:solidFill>
                  <a:srgbClr val="00408D"/>
                </a:solidFill>
              </a:rPr>
              <a:t>Contractor’s approved Quality Assurance Plan and the Contract requirements will </a:t>
            </a:r>
            <a:r>
              <a:rPr lang="en-US" dirty="0" smtClean="0">
                <a:solidFill>
                  <a:srgbClr val="00408D"/>
                </a:solidFill>
              </a:rPr>
              <a:t>be rejected </a:t>
            </a:r>
            <a:r>
              <a:rPr lang="en-US" dirty="0">
                <a:solidFill>
                  <a:srgbClr val="00408D"/>
                </a:solidFill>
              </a:rPr>
              <a:t>by the Engineer, and shall be remedied, or removed and replaced by the </a:t>
            </a:r>
            <a:r>
              <a:rPr lang="en-US" dirty="0" smtClean="0">
                <a:solidFill>
                  <a:srgbClr val="00408D"/>
                </a:solidFill>
              </a:rPr>
              <a:t>Contractor at </a:t>
            </a:r>
            <a:r>
              <a:rPr lang="en-US" dirty="0">
                <a:solidFill>
                  <a:srgbClr val="00408D"/>
                </a:solidFill>
              </a:rPr>
              <a:t>his own expense.</a:t>
            </a:r>
          </a:p>
        </p:txBody>
      </p:sp>
    </p:spTree>
    <p:extLst>
      <p:ext uri="{BB962C8B-B14F-4D97-AF65-F5344CB8AC3E}">
        <p14:creationId xmlns:p14="http://schemas.microsoft.com/office/powerpoint/2010/main" val="15747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08D"/>
                </a:solidFill>
              </a:rPr>
              <a:t>Qualifications of Contractor - Contractor/Sub-Contractor shall be approved by </a:t>
            </a:r>
            <a:r>
              <a:rPr lang="en-US" dirty="0" smtClean="0">
                <a:solidFill>
                  <a:srgbClr val="00408D"/>
                </a:solidFill>
              </a:rPr>
              <a:t>the Engineer </a:t>
            </a:r>
            <a:r>
              <a:rPr lang="en-US" dirty="0">
                <a:solidFill>
                  <a:srgbClr val="00408D"/>
                </a:solidFill>
              </a:rPr>
              <a:t>for each FRP system scheduled for use on the project after providing the </a:t>
            </a:r>
            <a:r>
              <a:rPr lang="en-US" dirty="0" smtClean="0">
                <a:solidFill>
                  <a:srgbClr val="00408D"/>
                </a:solidFill>
              </a:rPr>
              <a:t>following necessary </a:t>
            </a:r>
            <a:r>
              <a:rPr lang="en-US" dirty="0">
                <a:solidFill>
                  <a:srgbClr val="00408D"/>
                </a:solidFill>
              </a:rPr>
              <a:t>information:</a:t>
            </a:r>
          </a:p>
          <a:p>
            <a:pPr lvl="1"/>
            <a:r>
              <a:rPr lang="en-US" dirty="0">
                <a:solidFill>
                  <a:srgbClr val="00408D"/>
                </a:solidFill>
              </a:rPr>
              <a:t>a. </a:t>
            </a:r>
            <a:r>
              <a:rPr lang="en-US" sz="1800" dirty="0">
                <a:solidFill>
                  <a:srgbClr val="00408D"/>
                </a:solidFill>
              </a:rPr>
              <a:t>Minimum of 3 years of documented experience in installing the designated </a:t>
            </a:r>
            <a:r>
              <a:rPr lang="en-US" sz="1800" dirty="0" smtClean="0">
                <a:solidFill>
                  <a:srgbClr val="00408D"/>
                </a:solidFill>
              </a:rPr>
              <a:t>FRP system </a:t>
            </a:r>
            <a:r>
              <a:rPr lang="en-US" sz="1800" dirty="0">
                <a:solidFill>
                  <a:srgbClr val="00408D"/>
                </a:solidFill>
              </a:rPr>
              <a:t>or 15 documented similar field applications within the last 5 years with </a:t>
            </a:r>
            <a:r>
              <a:rPr lang="en-US" sz="1800" dirty="0" smtClean="0">
                <a:solidFill>
                  <a:srgbClr val="00408D"/>
                </a:solidFill>
              </a:rPr>
              <a:t>acceptable reference </a:t>
            </a:r>
            <a:r>
              <a:rPr lang="en-US" sz="1800" dirty="0">
                <a:solidFill>
                  <a:srgbClr val="00408D"/>
                </a:solidFill>
              </a:rPr>
              <a:t>letters from respective Owners; and</a:t>
            </a:r>
          </a:p>
          <a:p>
            <a:pPr lvl="1"/>
            <a:r>
              <a:rPr lang="en-US" sz="1800" dirty="0">
                <a:solidFill>
                  <a:srgbClr val="00408D"/>
                </a:solidFill>
              </a:rPr>
              <a:t>b. Certificate of completed training from Manufacturer/Supplier for at least one </a:t>
            </a:r>
            <a:r>
              <a:rPr lang="en-US" sz="1800" dirty="0" smtClean="0">
                <a:solidFill>
                  <a:srgbClr val="00408D"/>
                </a:solidFill>
              </a:rPr>
              <a:t>field representative </a:t>
            </a:r>
            <a:r>
              <a:rPr lang="en-US" sz="1800" dirty="0">
                <a:solidFill>
                  <a:srgbClr val="00408D"/>
                </a:solidFill>
              </a:rPr>
              <a:t>who will be present on site throughout the project</a:t>
            </a:r>
            <a:endParaRPr lang="en-US" sz="1800" dirty="0" smtClean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08D"/>
                </a:solidFill>
              </a:rPr>
              <a:t>Manufacturer’s Representative: The Contractor shall have present during the </a:t>
            </a:r>
            <a:r>
              <a:rPr lang="en-US" dirty="0" smtClean="0">
                <a:solidFill>
                  <a:srgbClr val="00408D"/>
                </a:solidFill>
              </a:rPr>
              <a:t>installation of </a:t>
            </a:r>
            <a:r>
              <a:rPr lang="en-US" dirty="0">
                <a:solidFill>
                  <a:srgbClr val="00408D"/>
                </a:solidFill>
              </a:rPr>
              <a:t>the FRP system, a manufacturer’s representative, knowledgeable in the methods </a:t>
            </a:r>
            <a:r>
              <a:rPr lang="en-US" dirty="0" smtClean="0">
                <a:solidFill>
                  <a:srgbClr val="00408D"/>
                </a:solidFill>
              </a:rPr>
              <a:t>of installation </a:t>
            </a:r>
            <a:r>
              <a:rPr lang="en-US" dirty="0">
                <a:solidFill>
                  <a:srgbClr val="00408D"/>
                </a:solidFill>
              </a:rPr>
              <a:t>of the FRP system, for technical expertise and to certify that the </a:t>
            </a:r>
            <a:r>
              <a:rPr lang="en-US" dirty="0" smtClean="0">
                <a:solidFill>
                  <a:srgbClr val="00408D"/>
                </a:solidFill>
              </a:rPr>
              <a:t>Contractor’s personnel </a:t>
            </a:r>
            <a:r>
              <a:rPr lang="en-US" dirty="0">
                <a:solidFill>
                  <a:srgbClr val="00408D"/>
                </a:solidFill>
              </a:rPr>
              <a:t>installing the system are knowledgeable and are installing the </a:t>
            </a:r>
            <a:r>
              <a:rPr lang="en-US" dirty="0" smtClean="0">
                <a:solidFill>
                  <a:srgbClr val="00408D"/>
                </a:solidFill>
              </a:rPr>
              <a:t>system’s components </a:t>
            </a:r>
            <a:r>
              <a:rPr lang="en-US" dirty="0">
                <a:solidFill>
                  <a:srgbClr val="00408D"/>
                </a:solidFill>
              </a:rPr>
              <a:t>in accordance with the manufacturer’s instructions. The Contractor shall </a:t>
            </a:r>
            <a:r>
              <a:rPr lang="en-US" dirty="0" smtClean="0">
                <a:solidFill>
                  <a:srgbClr val="00408D"/>
                </a:solidFill>
              </a:rPr>
              <a:t>also arrange </a:t>
            </a:r>
            <a:r>
              <a:rPr lang="en-US" dirty="0">
                <a:solidFill>
                  <a:srgbClr val="00408D"/>
                </a:solidFill>
              </a:rPr>
              <a:t>to have the </a:t>
            </a:r>
            <a:r>
              <a:rPr lang="en-US" dirty="0" smtClean="0">
                <a:solidFill>
                  <a:srgbClr val="00408D"/>
                </a:solidFill>
              </a:rPr>
              <a:t>manufacturer’s </a:t>
            </a:r>
            <a:r>
              <a:rPr lang="en-US" dirty="0">
                <a:solidFill>
                  <a:srgbClr val="00408D"/>
                </a:solidFill>
              </a:rPr>
              <a:t>representative present during testing of the material </a:t>
            </a:r>
            <a:r>
              <a:rPr lang="en-US" dirty="0" smtClean="0">
                <a:solidFill>
                  <a:srgbClr val="00408D"/>
                </a:solidFill>
              </a:rPr>
              <a:t>by  the </a:t>
            </a:r>
            <a:r>
              <a:rPr lang="en-US" dirty="0">
                <a:solidFill>
                  <a:srgbClr val="00408D"/>
                </a:solidFill>
              </a:rPr>
              <a:t>Engineer. The manufacturer’s representative shall certify that the system was </a:t>
            </a:r>
            <a:r>
              <a:rPr lang="en-US" dirty="0" smtClean="0">
                <a:solidFill>
                  <a:srgbClr val="00408D"/>
                </a:solidFill>
              </a:rPr>
              <a:t>properly installed </a:t>
            </a:r>
            <a:r>
              <a:rPr lang="en-US" dirty="0">
                <a:solidFill>
                  <a:srgbClr val="00408D"/>
                </a:solidFill>
              </a:rPr>
              <a:t>at the completion of the </a:t>
            </a:r>
            <a:r>
              <a:rPr lang="en-US" dirty="0" smtClean="0">
                <a:solidFill>
                  <a:srgbClr val="00408D"/>
                </a:solidFill>
              </a:rPr>
              <a:t>installation </a:t>
            </a:r>
            <a:r>
              <a:rPr lang="en-US" dirty="0">
                <a:solidFill>
                  <a:srgbClr val="00408D"/>
                </a:solidFill>
              </a:rPr>
              <a:t>prior to final payment to the Contractor.</a:t>
            </a:r>
            <a:endParaRPr lang="en-US" sz="1800" dirty="0" smtClean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The FRP system shall be installed in accordance with the recommendations of the </a:t>
            </a:r>
            <a:r>
              <a:rPr lang="en-US" dirty="0" smtClean="0">
                <a:solidFill>
                  <a:srgbClr val="00408D"/>
                </a:solidFill>
              </a:rPr>
              <a:t>manufacturer of </a:t>
            </a:r>
            <a:r>
              <a:rPr lang="en-US" dirty="0">
                <a:solidFill>
                  <a:srgbClr val="00408D"/>
                </a:solidFill>
              </a:rPr>
              <a:t>the FRP </a:t>
            </a:r>
            <a:r>
              <a:rPr lang="en-US" dirty="0" smtClean="0">
                <a:solidFill>
                  <a:srgbClr val="00408D"/>
                </a:solidFill>
              </a:rPr>
              <a:t>system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 marL="0" indent="0"/>
            <a:r>
              <a:rPr lang="en-US" dirty="0">
                <a:solidFill>
                  <a:srgbClr val="00408D"/>
                </a:solidFill>
              </a:rPr>
              <a:t>During installation of the FRP materials, the installer shall maintain a daily log. This </a:t>
            </a:r>
            <a:r>
              <a:rPr lang="en-US" dirty="0" smtClean="0">
                <a:solidFill>
                  <a:srgbClr val="00408D"/>
                </a:solidFill>
              </a:rPr>
              <a:t>log shall </a:t>
            </a:r>
            <a:r>
              <a:rPr lang="en-US" dirty="0">
                <a:solidFill>
                  <a:srgbClr val="00408D"/>
                </a:solidFill>
              </a:rPr>
              <a:t>provide material tracking and process records for each installation and shall </a:t>
            </a:r>
            <a:r>
              <a:rPr lang="en-US" dirty="0" smtClean="0">
                <a:solidFill>
                  <a:srgbClr val="00408D"/>
                </a:solidFill>
              </a:rPr>
              <a:t>include the </a:t>
            </a:r>
            <a:r>
              <a:rPr lang="en-US" dirty="0">
                <a:solidFill>
                  <a:srgbClr val="00408D"/>
                </a:solidFill>
              </a:rPr>
              <a:t>following information</a:t>
            </a:r>
            <a:r>
              <a:rPr lang="en-US" dirty="0" smtClean="0">
                <a:solidFill>
                  <a:srgbClr val="00408D"/>
                </a:solidFill>
              </a:rPr>
              <a:t>:</a:t>
            </a:r>
          </a:p>
          <a:p>
            <a:pPr marL="400050" lvl="1" indent="0"/>
            <a:r>
              <a:rPr lang="en-US" sz="1800" dirty="0" smtClean="0">
                <a:solidFill>
                  <a:srgbClr val="00408D"/>
                </a:solidFill>
              </a:rPr>
              <a:t>• </a:t>
            </a:r>
            <a:r>
              <a:rPr lang="en-US" sz="1800" dirty="0">
                <a:solidFill>
                  <a:srgbClr val="00408D"/>
                </a:solidFill>
              </a:rPr>
              <a:t>Structural element identification with project name, contract number, and </a:t>
            </a:r>
            <a:r>
              <a:rPr lang="en-US" sz="1800" dirty="0" smtClean="0">
                <a:solidFill>
                  <a:srgbClr val="00408D"/>
                </a:solidFill>
              </a:rPr>
              <a:t>installation date</a:t>
            </a:r>
            <a:r>
              <a:rPr lang="en-US" sz="1800" dirty="0">
                <a:solidFill>
                  <a:srgbClr val="00408D"/>
                </a:solidFill>
              </a:rPr>
              <a:t>.</a:t>
            </a:r>
          </a:p>
          <a:p>
            <a:pPr marL="457200" lvl="1" indent="0"/>
            <a:r>
              <a:rPr lang="en-US" sz="1800" dirty="0">
                <a:solidFill>
                  <a:srgbClr val="00408D"/>
                </a:solidFill>
              </a:rPr>
              <a:t>• Materials information including product name, description, date of </a:t>
            </a:r>
            <a:r>
              <a:rPr lang="en-US" sz="1800" dirty="0" smtClean="0">
                <a:solidFill>
                  <a:srgbClr val="00408D"/>
                </a:solidFill>
              </a:rPr>
              <a:t>manufacture, time </a:t>
            </a:r>
            <a:r>
              <a:rPr lang="en-US" sz="1800" dirty="0">
                <a:solidFill>
                  <a:srgbClr val="00408D"/>
                </a:solidFill>
              </a:rPr>
              <a:t>of expiration, and lot or batch numbers.</a:t>
            </a:r>
          </a:p>
          <a:p>
            <a:pPr marL="457200" lvl="1" indent="0"/>
            <a:r>
              <a:rPr lang="en-US" sz="1800" dirty="0">
                <a:solidFill>
                  <a:srgbClr val="00408D"/>
                </a:solidFill>
              </a:rPr>
              <a:t>• Fabrication, inspection and verification data for the manufacturing and </a:t>
            </a:r>
            <a:r>
              <a:rPr lang="en-US" sz="1800" dirty="0" smtClean="0">
                <a:solidFill>
                  <a:srgbClr val="00408D"/>
                </a:solidFill>
              </a:rPr>
              <a:t>construction operations </a:t>
            </a:r>
            <a:r>
              <a:rPr lang="en-US" sz="1800" dirty="0">
                <a:solidFill>
                  <a:srgbClr val="00408D"/>
                </a:solidFill>
              </a:rPr>
              <a:t>including square footage of fabric and volume of epoxy used each </a:t>
            </a:r>
            <a:r>
              <a:rPr lang="en-US" sz="1800" dirty="0" smtClean="0">
                <a:solidFill>
                  <a:srgbClr val="00408D"/>
                </a:solidFill>
              </a:rPr>
              <a:t>day, number </a:t>
            </a:r>
            <a:r>
              <a:rPr lang="en-US" sz="1800" dirty="0">
                <a:solidFill>
                  <a:srgbClr val="00408D"/>
                </a:solidFill>
              </a:rPr>
              <a:t>of layers, thickness measurements, ambient temperature and humidity </a:t>
            </a:r>
            <a:r>
              <a:rPr lang="en-US" sz="1800" dirty="0" smtClean="0">
                <a:solidFill>
                  <a:srgbClr val="00408D"/>
                </a:solidFill>
              </a:rPr>
              <a:t>readings at </a:t>
            </a:r>
            <a:r>
              <a:rPr lang="en-US" sz="1800" dirty="0">
                <a:solidFill>
                  <a:srgbClr val="00408D"/>
                </a:solidFill>
              </a:rPr>
              <a:t>the beginning, middle and end of each casing installation shift.</a:t>
            </a:r>
            <a:endParaRPr lang="en-US" sz="1800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VDOT Requirements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Fiber </a:t>
            </a:r>
            <a:r>
              <a:rPr lang="en-US" dirty="0"/>
              <a:t>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408D"/>
                </a:solidFill>
              </a:rPr>
              <a:t>Fiber Reinforced Polymer Systems consist of installing carbon reinforced polymer (FRP) wrap for repairing and /or strengthening concrete superstructure or substructure members.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08D"/>
                </a:solidFill>
              </a:rPr>
              <a:t>Section </a:t>
            </a:r>
            <a:r>
              <a:rPr lang="en-US" dirty="0">
                <a:solidFill>
                  <a:srgbClr val="00408D"/>
                </a:solidFill>
              </a:rPr>
              <a:t>412.03 </a:t>
            </a:r>
            <a:r>
              <a:rPr lang="en-US" dirty="0" smtClean="0">
                <a:solidFill>
                  <a:srgbClr val="00408D"/>
                </a:solidFill>
              </a:rPr>
              <a:t>(s) of  </a:t>
            </a:r>
            <a:r>
              <a:rPr lang="en-US" dirty="0">
                <a:solidFill>
                  <a:srgbClr val="00408D"/>
                </a:solidFill>
              </a:rPr>
              <a:t>the </a:t>
            </a:r>
            <a:r>
              <a:rPr lang="en-US" dirty="0" smtClean="0">
                <a:solidFill>
                  <a:srgbClr val="00408D"/>
                </a:solidFill>
              </a:rPr>
              <a:t>VDOT Specifications </a:t>
            </a:r>
            <a:r>
              <a:rPr lang="en-US" dirty="0">
                <a:solidFill>
                  <a:srgbClr val="00408D"/>
                </a:solidFill>
              </a:rPr>
              <a:t>– Fiber Reinforced Polymer </a:t>
            </a:r>
            <a:r>
              <a:rPr lang="en-US" dirty="0" smtClean="0">
                <a:solidFill>
                  <a:srgbClr val="00408D"/>
                </a:solidFill>
              </a:rPr>
              <a:t>System.</a:t>
            </a:r>
            <a:endParaRPr lang="en-US" dirty="0">
              <a:solidFill>
                <a:srgbClr val="00408D"/>
              </a:solidFill>
            </a:endParaRPr>
          </a:p>
          <a:p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Measured and paid for by the square </a:t>
            </a:r>
            <a:r>
              <a:rPr lang="en-US" dirty="0" smtClean="0">
                <a:solidFill>
                  <a:srgbClr val="00408D"/>
                </a:solidFill>
              </a:rPr>
              <a:t>foot.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Fiber Reinforced Polymer Wraps shall meet the requirements of the specific conditions </a:t>
            </a:r>
            <a:r>
              <a:rPr lang="en-US" dirty="0" smtClean="0">
                <a:solidFill>
                  <a:srgbClr val="00408D"/>
                </a:solidFill>
              </a:rPr>
              <a:t>of the </a:t>
            </a:r>
            <a:r>
              <a:rPr lang="en-US" dirty="0">
                <a:solidFill>
                  <a:srgbClr val="00408D"/>
                </a:solidFill>
              </a:rPr>
              <a:t>project as determined by the Engineer. Material requirements for acceptable systems </a:t>
            </a:r>
            <a:r>
              <a:rPr lang="en-US" dirty="0" smtClean="0">
                <a:solidFill>
                  <a:srgbClr val="00408D"/>
                </a:solidFill>
              </a:rPr>
              <a:t>will be </a:t>
            </a:r>
            <a:r>
              <a:rPr lang="en-US" dirty="0">
                <a:solidFill>
                  <a:srgbClr val="00408D"/>
                </a:solidFill>
              </a:rPr>
              <a:t>included in the Contract.</a:t>
            </a:r>
            <a:endParaRPr lang="en-US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08D"/>
                </a:solidFill>
              </a:rPr>
              <a:t>The plans will provide the flexural, shear, or axial strength requirements for the member to be repaired or strengthened.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143000"/>
            <a:ext cx="8382000" cy="4838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The contractor shall submit working drawings.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08D"/>
                </a:solidFill>
              </a:rPr>
              <a:t>The contractor shall submit a Quality </a:t>
            </a:r>
            <a:r>
              <a:rPr lang="en-US" dirty="0">
                <a:solidFill>
                  <a:srgbClr val="00408D"/>
                </a:solidFill>
              </a:rPr>
              <a:t>Assurance Plan </a:t>
            </a:r>
            <a:r>
              <a:rPr lang="en-US" dirty="0" smtClean="0">
                <a:solidFill>
                  <a:srgbClr val="00408D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Qualifications of Contractor - Contractor/Sub-Contractor shall be approved by the Engineer for each FRP system scheduled for use on the project </a:t>
            </a:r>
            <a:r>
              <a:rPr lang="en-US" dirty="0" smtClean="0">
                <a:solidFill>
                  <a:srgbClr val="00408D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Manufacturer’s Representative: The Contractor shall have present during the installation of the FRP system, a manufacturer’s representative, knowledgeable in the methods of installation </a:t>
            </a:r>
            <a:endParaRPr lang="en-US" dirty="0" smtClean="0">
              <a:solidFill>
                <a:srgbClr val="00408D"/>
              </a:solidFill>
            </a:endParaRPr>
          </a:p>
          <a:p>
            <a:pPr marL="0" indent="0"/>
            <a:r>
              <a:rPr lang="en-US" dirty="0" smtClean="0">
                <a:solidFill>
                  <a:srgbClr val="00408D"/>
                </a:solidFill>
              </a:rPr>
              <a:t>     of </a:t>
            </a:r>
            <a:r>
              <a:rPr lang="en-US" dirty="0">
                <a:solidFill>
                  <a:srgbClr val="00408D"/>
                </a:solidFill>
              </a:rPr>
              <a:t>the </a:t>
            </a:r>
            <a:r>
              <a:rPr lang="en-US" dirty="0" smtClean="0">
                <a:solidFill>
                  <a:srgbClr val="00408D"/>
                </a:solidFill>
              </a:rPr>
              <a:t>FRP system.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The manufacturer’s representative shall certify that the system was properly installed at the completion of the installation prior to final payment to the Contractor.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The FRP system shall be installed in accordance with the recommendations of the manufacturer of the FRP </a:t>
            </a:r>
            <a:r>
              <a:rPr lang="en-US" dirty="0" smtClean="0">
                <a:solidFill>
                  <a:srgbClr val="00408D"/>
                </a:solidFill>
              </a:rPr>
              <a:t>system.</a:t>
            </a:r>
            <a:endParaRPr lang="en-US" dirty="0">
              <a:solidFill>
                <a:srgbClr val="00408D"/>
              </a:solidFill>
            </a:endParaRPr>
          </a:p>
          <a:p>
            <a:endParaRPr lang="en-US" dirty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During installation of the FRP materials, the installer shall maintain a daily log. </a:t>
            </a:r>
          </a:p>
          <a:p>
            <a:endParaRPr lang="en-US" dirty="0" smtClean="0">
              <a:solidFill>
                <a:srgbClr val="00408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08D"/>
                </a:solidFill>
              </a:rPr>
              <a:t>Statewide Average Unit Prices as ofJuly8, 2019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/>
              <a:t>Superstructure FRP Wrap = $260/SF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408D"/>
                </a:solidFill>
              </a:rPr>
              <a:t>Substructure FRP Wrap - $66/SF</a:t>
            </a:r>
            <a:endParaRPr lang="en-US" dirty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05600" cy="1155442"/>
          </a:xfrm>
        </p:spPr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408D"/>
                </a:solidFill>
              </a:rPr>
              <a:t>AASHTO Guide </a:t>
            </a:r>
            <a:r>
              <a:rPr lang="en-US" b="1" dirty="0">
                <a:solidFill>
                  <a:srgbClr val="00408D"/>
                </a:solidFill>
              </a:rPr>
              <a:t>Specifications for Design of Bonded FRP Systems for Repair and Strengthening of Concrete Bridge Elements, 1st Edition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075122"/>
            <a:ext cx="24745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05600" cy="1155442"/>
          </a:xfrm>
        </p:spPr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408D"/>
                </a:solidFill>
              </a:rPr>
              <a:t>ACI 440.2R-17: Guide for the Design and Construction of Externally Bonded FRP Systems for Strengthening Concrete </a:t>
            </a:r>
            <a:r>
              <a:rPr lang="en-US" b="1" dirty="0" smtClean="0">
                <a:solidFill>
                  <a:srgbClr val="00408D"/>
                </a:solidFill>
              </a:rPr>
              <a:t>Structures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408D"/>
              </a:solidFill>
            </a:endParaRPr>
          </a:p>
          <a:p>
            <a:endParaRPr lang="en-US" b="1" dirty="0" smtClean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40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657600"/>
            <a:ext cx="1914075" cy="24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00408D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408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408D"/>
                </a:solidFill>
              </a:rPr>
              <a:t>FHWA Report on Techniques for Bridge Strengthening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408D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408D"/>
                </a:solidFill>
                <a:hlinkClick r:id="rId3"/>
              </a:rPr>
              <a:t>www.fhwa.dot.gov/bridge/pubs/hif18041.pdf</a:t>
            </a:r>
            <a:endParaRPr lang="en-US" dirty="0" smtClean="0">
              <a:solidFill>
                <a:srgbClr val="00408D"/>
              </a:solidFill>
            </a:endParaRPr>
          </a:p>
          <a:p>
            <a:endParaRPr lang="en-US" dirty="0" smtClean="0"/>
          </a:p>
          <a:p>
            <a:r>
              <a:rPr lang="en-US" dirty="0">
                <a:solidFill>
                  <a:srgbClr val="00408D"/>
                </a:solidFill>
              </a:rPr>
              <a:t>This report provides a summary of the findings of Task 6: Report on Techniques for Bridge Strengthening, one task performed under Project Award: DTFH61-11-H-00027: Advancing Steel and Concrete Bridge Technology to Improve Infrastructure Performance. </a:t>
            </a:r>
            <a:endParaRPr lang="en-US" dirty="0" smtClean="0">
              <a:solidFill>
                <a:srgbClr val="00408D"/>
              </a:solidFill>
            </a:endParaRPr>
          </a:p>
          <a:p>
            <a:endParaRPr lang="en-US" dirty="0">
              <a:solidFill>
                <a:srgbClr val="00408D"/>
              </a:solidFill>
            </a:endParaRPr>
          </a:p>
          <a:p>
            <a:r>
              <a:rPr lang="en-US" dirty="0" smtClean="0">
                <a:solidFill>
                  <a:srgbClr val="00408D"/>
                </a:solidFill>
              </a:rPr>
              <a:t>It </a:t>
            </a:r>
            <a:r>
              <a:rPr lang="en-US" dirty="0">
                <a:solidFill>
                  <a:srgbClr val="00408D"/>
                </a:solidFill>
              </a:rPr>
              <a:t>has been found that the vast majority of new strengthening methods involve applications </a:t>
            </a:r>
            <a:r>
              <a:rPr lang="en-US" dirty="0" smtClean="0">
                <a:solidFill>
                  <a:srgbClr val="00408D"/>
                </a:solidFill>
              </a:rPr>
              <a:t>of </a:t>
            </a:r>
            <a:r>
              <a:rPr lang="en-US" dirty="0">
                <a:solidFill>
                  <a:srgbClr val="00408D"/>
                </a:solidFill>
              </a:rPr>
              <a:t>composite materials including (1) externally bonding FRP, (2) near-surface-mounting FRP, (3) post-tensioning of FRPs, (4) fiber reinforced cementitious matrix as a strengthening system, (5) spray FRP as a strengthening system, and (6) column retrofitting with FRPs.</a:t>
            </a:r>
          </a:p>
        </p:txBody>
      </p:sp>
    </p:spTree>
    <p:extLst>
      <p:ext uri="{BB962C8B-B14F-4D97-AF65-F5344CB8AC3E}">
        <p14:creationId xmlns:p14="http://schemas.microsoft.com/office/powerpoint/2010/main" val="19504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08204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 algn="ctr"/>
            <a:r>
              <a:rPr lang="en-US" b="1" dirty="0" smtClean="0"/>
              <a:t>Reference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71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Reinforced Polymer Systems 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D91BF-77FE-46AF-8AC7-B28D982D006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08204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b="1" dirty="0"/>
              <a:t>The Contractor shall submit the following documents to the Engineer for approval prior </a:t>
            </a:r>
            <a:r>
              <a:rPr lang="en-US" sz="1800" b="1" dirty="0" smtClean="0"/>
              <a:t>to beginning </a:t>
            </a:r>
            <a:r>
              <a:rPr lang="en-US" sz="1800" b="1" dirty="0"/>
              <a:t>the work</a:t>
            </a:r>
            <a:r>
              <a:rPr lang="en-US" sz="1800" b="1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Working Drawings shall be submitted to the Engineer for review in accordance </a:t>
            </a:r>
            <a:r>
              <a:rPr lang="en-US" sz="1800" b="1" dirty="0" smtClean="0"/>
              <a:t>with Section </a:t>
            </a:r>
            <a:r>
              <a:rPr lang="en-US" sz="1800" b="1" dirty="0"/>
              <a:t>105.10. The working drawings shall be certified by a Professional Engineer </a:t>
            </a:r>
            <a:r>
              <a:rPr lang="en-US" sz="1800" b="1" dirty="0" smtClean="0"/>
              <a:t>holding a </a:t>
            </a:r>
            <a:r>
              <a:rPr lang="en-US" sz="1800" b="1" dirty="0"/>
              <a:t>valid license to practice engineering in the Commonwealth of Virginia. </a:t>
            </a:r>
            <a:endParaRPr lang="en-US" sz="1800" b="1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Working drawings </a:t>
            </a:r>
            <a:r>
              <a:rPr lang="en-US" sz="1800" b="1" dirty="0"/>
              <a:t>shall include the type of FRP system, number of layers and orientation of </a:t>
            </a:r>
            <a:r>
              <a:rPr lang="en-US" sz="1800" b="1" dirty="0" smtClean="0"/>
              <a:t>all FRP </a:t>
            </a:r>
            <a:r>
              <a:rPr lang="en-US" sz="1800" b="1" dirty="0"/>
              <a:t>materials, repair locations, relevant dimensions of the system and the work </a:t>
            </a:r>
            <a:r>
              <a:rPr lang="en-US" sz="1800" b="1" dirty="0" smtClean="0"/>
              <a:t>plan including </a:t>
            </a:r>
            <a:r>
              <a:rPr lang="en-US" sz="1800" b="1" dirty="0"/>
              <a:t>the necessary preparations of the existing structure. The drawings must be </a:t>
            </a:r>
            <a:r>
              <a:rPr lang="en-US" sz="1800" b="1" dirty="0" smtClean="0"/>
              <a:t>accompanied by </a:t>
            </a:r>
            <a:r>
              <a:rPr lang="en-US" sz="1800" b="1" dirty="0"/>
              <a:t>the design calculations, the MSDS and the manufacturer’s system </a:t>
            </a:r>
            <a:r>
              <a:rPr lang="en-US" sz="1800" b="1" dirty="0" smtClean="0"/>
              <a:t>data sheet </a:t>
            </a:r>
            <a:r>
              <a:rPr lang="en-US" sz="1800" b="1" dirty="0"/>
              <a:t>identifying mechanical, physical and chemical properties of all components of </a:t>
            </a:r>
            <a:r>
              <a:rPr lang="en-US" sz="1800" b="1" dirty="0" smtClean="0"/>
              <a:t>the FRP </a:t>
            </a:r>
            <a:r>
              <a:rPr lang="en-US" sz="1800" b="1" dirty="0"/>
              <a:t>system; application guide, including the installation and maintenance </a:t>
            </a:r>
            <a:r>
              <a:rPr lang="en-US" sz="1800" b="1" dirty="0" smtClean="0"/>
              <a:t>procedures; and </a:t>
            </a:r>
            <a:r>
              <a:rPr lang="en-US" sz="1800" b="1" dirty="0"/>
              <a:t>time schedule for various steps in the repair process. The installation </a:t>
            </a:r>
            <a:r>
              <a:rPr lang="en-US" sz="1800" b="1" dirty="0" smtClean="0"/>
              <a:t> procedure must clearly </a:t>
            </a:r>
            <a:r>
              <a:rPr lang="en-US" sz="1800" b="1" dirty="0"/>
              <a:t>identify any environmental and substrate conditions that may affect the </a:t>
            </a:r>
            <a:r>
              <a:rPr lang="en-US" sz="1800" b="1" dirty="0" smtClean="0"/>
              <a:t>application and </a:t>
            </a:r>
            <a:r>
              <a:rPr lang="en-US" sz="1800" b="1" dirty="0"/>
              <a:t>curing of the FRP system. The design calculations shall be performed in </a:t>
            </a:r>
            <a:r>
              <a:rPr lang="en-US" sz="1800" b="1" dirty="0" smtClean="0"/>
              <a:t>accordance with </a:t>
            </a:r>
            <a:r>
              <a:rPr lang="en-US" sz="1800" b="1" dirty="0"/>
              <a:t>the current AASHTO and ACI specifications and guidelines for FRP </a:t>
            </a:r>
            <a:r>
              <a:rPr lang="en-US" sz="1800" b="1" dirty="0" smtClean="0"/>
              <a:t>systems</a:t>
            </a:r>
            <a:r>
              <a:rPr lang="en-US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4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Ttemplate1">
  <a:themeElements>
    <a:clrScheme name="VDOTtemplate1 1">
      <a:dk1>
        <a:srgbClr val="0060AA"/>
      </a:dk1>
      <a:lt1>
        <a:srgbClr val="FFFFFF"/>
      </a:lt1>
      <a:dk2>
        <a:srgbClr val="F47735"/>
      </a:dk2>
      <a:lt2>
        <a:srgbClr val="2D2015"/>
      </a:lt2>
      <a:accent1>
        <a:srgbClr val="F47735"/>
      </a:accent1>
      <a:accent2>
        <a:srgbClr val="F79A68"/>
      </a:accent2>
      <a:accent3>
        <a:srgbClr val="FFFFFF"/>
      </a:accent3>
      <a:accent4>
        <a:srgbClr val="005191"/>
      </a:accent4>
      <a:accent5>
        <a:srgbClr val="F8BDAE"/>
      </a:accent5>
      <a:accent6>
        <a:srgbClr val="E08B5E"/>
      </a:accent6>
      <a:hlink>
        <a:srgbClr val="0060AA"/>
      </a:hlink>
      <a:folHlink>
        <a:srgbClr val="949CA1"/>
      </a:folHlink>
    </a:clrScheme>
    <a:fontScheme name="VDOTtemplat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VDOTtemplate1 1">
        <a:dk1>
          <a:srgbClr val="0060AA"/>
        </a:dk1>
        <a:lt1>
          <a:srgbClr val="FFFFFF"/>
        </a:lt1>
        <a:dk2>
          <a:srgbClr val="F47735"/>
        </a:dk2>
        <a:lt2>
          <a:srgbClr val="2D2015"/>
        </a:lt2>
        <a:accent1>
          <a:srgbClr val="F47735"/>
        </a:accent1>
        <a:accent2>
          <a:srgbClr val="F79A68"/>
        </a:accent2>
        <a:accent3>
          <a:srgbClr val="FFFFFF"/>
        </a:accent3>
        <a:accent4>
          <a:srgbClr val="005191"/>
        </a:accent4>
        <a:accent5>
          <a:srgbClr val="F8BDAE"/>
        </a:accent5>
        <a:accent6>
          <a:srgbClr val="E08B5E"/>
        </a:accent6>
        <a:hlink>
          <a:srgbClr val="0060AA"/>
        </a:hlink>
        <a:folHlink>
          <a:srgbClr val="949C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046B383338A43BC7F89000B9BE558" ma:contentTypeVersion="5" ma:contentTypeDescription="Create a new document." ma:contentTypeScope="" ma:versionID="327ffda43434c3ba3b72e920c2fcd4fa">
  <xsd:schema xmlns:xsd="http://www.w3.org/2001/XMLSchema" xmlns:xs="http://www.w3.org/2001/XMLSchema" xmlns:p="http://schemas.microsoft.com/office/2006/metadata/properties" xmlns:ns2="9296c1c3-5140-482b-aacc-fc272a454604" targetNamespace="http://schemas.microsoft.com/office/2006/metadata/properties" ma:root="true" ma:fieldsID="c50595af79024e76cab893055a75557d" ns2:_="">
    <xsd:import namespace="9296c1c3-5140-482b-aacc-fc272a4546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c1c3-5140-482b-aacc-fc272a4546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96c1c3-5140-482b-aacc-fc272a454604">/insidevdot/div/SB/BMGT|430d7521-362c-44a4-8dee-079370e5f948</_dlc_DocId>
    <_dlc_DocIdUrl xmlns="9296c1c3-5140-482b-aacc-fc272a454604">
      <Url>https://insidevdot.cov.virginia.gov/div/SB/BMGT/_layouts/DocIdRedir.aspx?ID=%2finsidevdot%2fdiv%2fSB%2fBMGT%7c430d7521-362c-44a4-8dee-079370e5f948</Url>
      <Description>/insidevdot/div/SB/BMGT|430d7521-362c-44a4-8dee-079370e5f948</Description>
    </_dlc_DocIdUrl>
  </documentManagement>
</p:properties>
</file>

<file path=customXml/itemProps1.xml><?xml version="1.0" encoding="utf-8"?>
<ds:datastoreItem xmlns:ds="http://schemas.openxmlformats.org/officeDocument/2006/customXml" ds:itemID="{013B6EF8-9AF1-4615-8D75-9DCBEE2B5130}"/>
</file>

<file path=customXml/itemProps2.xml><?xml version="1.0" encoding="utf-8"?>
<ds:datastoreItem xmlns:ds="http://schemas.openxmlformats.org/officeDocument/2006/customXml" ds:itemID="{408B11AC-A62E-4CFF-99F0-4AE77DDB9281}"/>
</file>

<file path=customXml/itemProps3.xml><?xml version="1.0" encoding="utf-8"?>
<ds:datastoreItem xmlns:ds="http://schemas.openxmlformats.org/officeDocument/2006/customXml" ds:itemID="{CE72DA2C-98FB-47FE-94BB-ED603A67A882}"/>
</file>

<file path=customXml/itemProps4.xml><?xml version="1.0" encoding="utf-8"?>
<ds:datastoreItem xmlns:ds="http://schemas.openxmlformats.org/officeDocument/2006/customXml" ds:itemID="{AD4754A1-7C38-484C-9462-43806301FD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</TotalTime>
  <Words>1180</Words>
  <Application>Microsoft Office PowerPoint</Application>
  <PresentationFormat>On-screen Show (4:3)</PresentationFormat>
  <Paragraphs>120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VDOTtemplate1</vt:lpstr>
      <vt:lpstr>UB Powerpoint Template</vt:lpstr>
      <vt:lpstr> </vt:lpstr>
      <vt:lpstr>VDOT Requirements  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  <vt:lpstr>Fiber Reinforced Polymer Systems </vt:lpstr>
    </vt:vector>
  </TitlesOfParts>
  <Company>Virginia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robert.perry</dc:creator>
  <cp:lastModifiedBy>Stecker, Marc, PE (VDOT)</cp:lastModifiedBy>
  <cp:revision>810</cp:revision>
  <cp:lastPrinted>2019-01-24T17:06:52Z</cp:lastPrinted>
  <dcterms:created xsi:type="dcterms:W3CDTF">2007-05-23T14:07:31Z</dcterms:created>
  <dcterms:modified xsi:type="dcterms:W3CDTF">2019-07-25T14:19:39Z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0x010100770046B383338A43BC7F89000B9BE558</vt:lpwstr>
  </property>
  <property fmtid="{D5CDD505-2E9C-101B-9397-08002B2CF9AE}" pid="4" name="_dlc_DocIdItemGuid">
    <vt:lpwstr>430d7521-362c-44a4-8dee-079370e5f948</vt:lpwstr>
  </property>
</Properties>
</file>